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57" r:id="rId4"/>
    <p:sldId id="263" r:id="rId5"/>
    <p:sldId id="264" r:id="rId6"/>
    <p:sldId id="258" r:id="rId7"/>
    <p:sldId id="262" r:id="rId8"/>
    <p:sldId id="259" r:id="rId9"/>
    <p:sldId id="260" r:id="rId10"/>
    <p:sldId id="261"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7D23DA8-946D-4645-98F3-D0AEB7D4A39E}" type="datetimeFigureOut">
              <a:rPr lang="en-US" smtClean="0"/>
              <a:pPr/>
              <a:t>2/28/2015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DCCB218-E93C-414F-B9A7-2474F95CDDB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D23DA8-946D-4645-98F3-D0AEB7D4A39E}" type="datetimeFigureOut">
              <a:rPr lang="en-US" smtClean="0"/>
              <a:pPr/>
              <a:t>2/28/2015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CB218-E93C-414F-B9A7-2474F95CDD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D23DA8-946D-4645-98F3-D0AEB7D4A39E}" type="datetimeFigureOut">
              <a:rPr lang="en-US" smtClean="0"/>
              <a:pPr/>
              <a:t>2/28/2015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CB218-E93C-414F-B9A7-2474F95CDD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D23DA8-946D-4645-98F3-D0AEB7D4A39E}" type="datetimeFigureOut">
              <a:rPr lang="en-US" smtClean="0"/>
              <a:pPr/>
              <a:t>2/28/2015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CB218-E93C-414F-B9A7-2474F95CDD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7D23DA8-946D-4645-98F3-D0AEB7D4A39E}" type="datetimeFigureOut">
              <a:rPr lang="en-US" smtClean="0"/>
              <a:pPr/>
              <a:t>2/28/2015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CB218-E93C-414F-B9A7-2474F95CDDB9}"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D23DA8-946D-4645-98F3-D0AEB7D4A39E}" type="datetimeFigureOut">
              <a:rPr lang="en-US" smtClean="0"/>
              <a:pPr/>
              <a:t>2/28/2015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CCB218-E93C-414F-B9A7-2474F95CDD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7D23DA8-946D-4645-98F3-D0AEB7D4A39E}" type="datetimeFigureOut">
              <a:rPr lang="en-US" smtClean="0"/>
              <a:pPr/>
              <a:t>2/28/2015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DCCB218-E93C-414F-B9A7-2474F95CDDB9}"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7D23DA8-946D-4645-98F3-D0AEB7D4A39E}" type="datetimeFigureOut">
              <a:rPr lang="en-US" smtClean="0"/>
              <a:pPr/>
              <a:t>2/28/2015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DCCB218-E93C-414F-B9A7-2474F95CDD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7D23DA8-946D-4645-98F3-D0AEB7D4A39E}" type="datetimeFigureOut">
              <a:rPr lang="en-US" smtClean="0"/>
              <a:pPr/>
              <a:t>2/28/2015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DCCB218-E93C-414F-B9A7-2474F95CDD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D23DA8-946D-4645-98F3-D0AEB7D4A39E}" type="datetimeFigureOut">
              <a:rPr lang="en-US" smtClean="0"/>
              <a:pPr/>
              <a:t>2/28/2015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CCB218-E93C-414F-B9A7-2474F95CDD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7D23DA8-946D-4645-98F3-D0AEB7D4A39E}" type="datetimeFigureOut">
              <a:rPr lang="en-US" smtClean="0"/>
              <a:pPr/>
              <a:t>2/28/2015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DCCB218-E93C-414F-B9A7-2474F95CDD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7D23DA8-946D-4645-98F3-D0AEB7D4A39E}" type="datetimeFigureOut">
              <a:rPr lang="en-US" smtClean="0"/>
              <a:pPr/>
              <a:t>2/28/2015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DCCB218-E93C-414F-B9A7-2474F95CDDB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12064"/>
            <a:ext cx="7772400" cy="5279136"/>
          </a:xfrm>
        </p:spPr>
        <p:txBody>
          <a:bodyPr/>
          <a:lstStyle/>
          <a:p>
            <a:pPr algn="ctr"/>
            <a:r>
              <a:rPr lang="en-US" dirty="0" smtClean="0"/>
              <a:t>Ministry Of Education Republic Of Belarus</a:t>
            </a:r>
            <a:br>
              <a:rPr lang="en-US" dirty="0" smtClean="0"/>
            </a:br>
            <a:r>
              <a:rPr lang="en-US" dirty="0" smtClean="0"/>
              <a:t>Brest State Technical University</a:t>
            </a:r>
            <a:br>
              <a:rPr lang="en-US" dirty="0" smtClean="0"/>
            </a:br>
            <a:r>
              <a:rPr lang="en-US" dirty="0" smtClean="0"/>
              <a:t>DEPARTMENT OF INTELLIGENCE INFORMATION</a:t>
            </a:r>
            <a:br>
              <a:rPr lang="en-US" dirty="0" smtClean="0"/>
            </a:br>
            <a:r>
              <a:rPr lang="en-US" dirty="0" smtClean="0"/>
              <a:t>Group AS-40I</a:t>
            </a:r>
            <a:br>
              <a:rPr lang="en-US" dirty="0" smtClean="0"/>
            </a:br>
            <a:r>
              <a:rPr lang="en-US" dirty="0" smtClean="0"/>
              <a:t>Name-Nicholas Ajuru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12064"/>
            <a:ext cx="8229600" cy="1469136"/>
          </a:xfrm>
        </p:spPr>
        <p:txBody>
          <a:bodyPr/>
          <a:lstStyle/>
          <a:p>
            <a:pPr algn="ctr"/>
            <a:r>
              <a:rPr lang="en-US" dirty="0" smtClean="0"/>
              <a:t>Power plant project and Power transmission </a:t>
            </a:r>
            <a:endParaRPr lang="en-US" dirty="0"/>
          </a:p>
        </p:txBody>
      </p:sp>
      <p:pic>
        <p:nvPicPr>
          <p:cNvPr id="7" name="Content Placeholder 6" descr="Power-Plant-Projects-in-Nigeria2.jpg"/>
          <p:cNvPicPr>
            <a:picLocks noGrp="1" noChangeAspect="1"/>
          </p:cNvPicPr>
          <p:nvPr>
            <p:ph sz="half" idx="1"/>
          </p:nvPr>
        </p:nvPicPr>
        <p:blipFill>
          <a:blip r:embed="rId2" cstate="print"/>
          <a:stretch>
            <a:fillRect/>
          </a:stretch>
        </p:blipFill>
        <p:spPr>
          <a:xfrm>
            <a:off x="0" y="2514600"/>
            <a:ext cx="4724400" cy="4114800"/>
          </a:xfrm>
        </p:spPr>
      </p:pic>
      <p:pic>
        <p:nvPicPr>
          <p:cNvPr id="8" name="Content Placeholder 7" descr="Power-transmission-grid81.gif"/>
          <p:cNvPicPr>
            <a:picLocks noGrp="1" noChangeAspect="1"/>
          </p:cNvPicPr>
          <p:nvPr>
            <p:ph sz="half" idx="2"/>
          </p:nvPr>
        </p:nvPicPr>
        <p:blipFill>
          <a:blip r:embed="rId3" cstate="print"/>
          <a:stretch>
            <a:fillRect/>
          </a:stretch>
        </p:blipFill>
        <p:spPr>
          <a:xfrm>
            <a:off x="4724400" y="2514600"/>
            <a:ext cx="4381500" cy="4114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609600"/>
            <a:ext cx="8458200" cy="1600200"/>
          </a:xfrm>
        </p:spPr>
        <p:txBody>
          <a:bodyPr/>
          <a:lstStyle/>
          <a:p>
            <a:pPr algn="ctr"/>
            <a:r>
              <a:rPr lang="en-US" dirty="0" smtClean="0"/>
              <a:t>Pre-election conversation and Consensus for reform</a:t>
            </a:r>
            <a:endParaRPr lang="en-US" dirty="0"/>
          </a:p>
        </p:txBody>
      </p:sp>
      <p:pic>
        <p:nvPicPr>
          <p:cNvPr id="9" name="Content Placeholder 8" descr="TANs_South_East_Rally.jpg"/>
          <p:cNvPicPr>
            <a:picLocks noGrp="1" noChangeAspect="1"/>
          </p:cNvPicPr>
          <p:nvPr>
            <p:ph sz="half" idx="1"/>
          </p:nvPr>
        </p:nvPicPr>
        <p:blipFill>
          <a:blip r:embed="rId2" cstate="print"/>
          <a:stretch>
            <a:fillRect/>
          </a:stretch>
        </p:blipFill>
        <p:spPr>
          <a:xfrm>
            <a:off x="76200" y="2743200"/>
            <a:ext cx="4724400" cy="3962399"/>
          </a:xfrm>
        </p:spPr>
      </p:pic>
      <p:pic>
        <p:nvPicPr>
          <p:cNvPr id="12" name="Content Placeholder 11" descr="TAN-Northwest-Rally.jpg"/>
          <p:cNvPicPr>
            <a:picLocks noGrp="1" noChangeAspect="1"/>
          </p:cNvPicPr>
          <p:nvPr>
            <p:ph sz="half" idx="2"/>
          </p:nvPr>
        </p:nvPicPr>
        <p:blipFill>
          <a:blip r:embed="rId3" cstate="print"/>
          <a:stretch>
            <a:fillRect/>
          </a:stretch>
        </p:blipFill>
        <p:spPr>
          <a:xfrm>
            <a:off x="4733270" y="2743200"/>
            <a:ext cx="4334530" cy="39624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838200"/>
            <a:ext cx="7772400" cy="5638800"/>
          </a:xfrm>
        </p:spPr>
        <p:txBody>
          <a:bodyPr/>
          <a:lstStyle/>
          <a:p>
            <a:r>
              <a:rPr lang="en-US" b="1" dirty="0" smtClean="0"/>
              <a:t>Keywords:</a:t>
            </a:r>
            <a:r>
              <a:rPr lang="en-US" dirty="0" smtClean="0"/>
              <a:t> Nigeria, 2015, Uncertainty, Country Risk, General Election, Oil Price Shock, Capital Outflow, External Reserves, Economic Outlook, Uncertainty, Pre-election conversation, Consensus for reform, Fiscal reform, Rail liberalization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381000" y="0"/>
            <a:ext cx="8763000" cy="6629400"/>
          </a:xfrm>
        </p:spPr>
        <p:txBody>
          <a:bodyPr/>
          <a:lstStyle/>
          <a:p>
            <a:pPr algn="ctr">
              <a:buNone/>
            </a:pPr>
            <a:endParaRPr lang="en-US" dirty="0" smtClean="0"/>
          </a:p>
          <a:p>
            <a:pPr algn="ctr">
              <a:buNone/>
            </a:pPr>
            <a:endParaRPr lang="en-US" dirty="0" smtClean="0"/>
          </a:p>
          <a:p>
            <a:pPr algn="ctr"/>
            <a:r>
              <a:rPr lang="en-US" dirty="0" smtClean="0"/>
              <a:t>Abstract</a:t>
            </a:r>
            <a:r>
              <a:rPr lang="en-US" dirty="0" smtClean="0"/>
              <a:t>:</a:t>
            </a:r>
          </a:p>
          <a:p>
            <a:r>
              <a:rPr lang="en-US" dirty="0" smtClean="0"/>
              <a:t>2015 is like to be a year of contrasts in which a difficult and uncertain start will most probably give way to a promising end, as renewed post-election economic reform effects to address fiscal, structural, and financial challenges highlighted by low oil price and weak capital inflows on the eve of election will open up new growth and investment opportunities, thereby brightening the outlook</a:t>
            </a:r>
            <a:r>
              <a:rPr lang="en-US" dirty="0" smtClean="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33400"/>
            <a:ext cx="7924800" cy="5410200"/>
          </a:xfrm>
        </p:spPr>
        <p:txBody>
          <a:bodyPr>
            <a:normAutofit/>
          </a:bodyPr>
          <a:lstStyle/>
          <a:p>
            <a:endParaRPr lang="en-US" dirty="0" smtClean="0"/>
          </a:p>
          <a:p>
            <a:r>
              <a:rPr lang="en-US" dirty="0" smtClean="0"/>
              <a:t>Thus, while the twin external shocks on the eve of general elections had imposed short term challenges and created significant uncertainties about the economic outlook in 2015, they have also beneficially elevated the place of economic and fiscal reforms in the pre-election conversation. A strong consensus for reforms has fortuitously been built among the populace that it makes sense to expect a high pace of reforms after the election.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6096000"/>
          </a:xfrm>
        </p:spPr>
        <p:txBody>
          <a:bodyPr>
            <a:normAutofit fontScale="92500" lnSpcReduction="10000"/>
          </a:bodyPr>
          <a:lstStyle/>
          <a:p>
            <a:endParaRPr lang="en-US" dirty="0" smtClean="0"/>
          </a:p>
          <a:p>
            <a:r>
              <a:rPr lang="en-US" dirty="0" smtClean="0"/>
              <a:t>This will brighten the outlook for the second half of 2015 and beyond. Specifically the three big gains within Nigeria’s reach are: (a.) Nigeria’s fiscal outlook can easily be stabilized by revenue reforms that provides the fiscal space required for growth and stability; (b.) Breaking government monopoly in key potentially large economic sectors and allowing entry of reputable private firms will release fresh growth and investment impetus; (c.) Foreign longer-term financial inflows that will be attracted to the liberalized sectors will reduce Nigeria’s dependence on volatile short term capital inflows.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8001000" cy="3048000"/>
          </a:xfrm>
        </p:spPr>
        <p:txBody>
          <a:bodyPr/>
          <a:lstStyle/>
          <a:p>
            <a:endParaRPr lang="en-US" dirty="0" smtClean="0"/>
          </a:p>
          <a:p>
            <a:r>
              <a:rPr lang="en-US" dirty="0" smtClean="0"/>
              <a:t> Nigeria is clearly coming up with a better contemplation of her economic and financial future, and it should be easier to engage others to come and invest in that future.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381000"/>
            <a:ext cx="6629400" cy="1524000"/>
          </a:xfrm>
        </p:spPr>
        <p:txBody>
          <a:bodyPr/>
          <a:lstStyle/>
          <a:p>
            <a:pPr algn="ctr"/>
            <a:r>
              <a:rPr lang="en-US" dirty="0" smtClean="0"/>
              <a:t> Economic Outlook and Capital Outflow</a:t>
            </a:r>
            <a:endParaRPr lang="en-US" dirty="0"/>
          </a:p>
        </p:txBody>
      </p:sp>
      <p:pic>
        <p:nvPicPr>
          <p:cNvPr id="4" name="Content Placeholder 3" descr="Africa-Nigeria-economy-trade-investment-06122012.jpg"/>
          <p:cNvPicPr>
            <a:picLocks noGrp="1" noChangeAspect="1"/>
          </p:cNvPicPr>
          <p:nvPr>
            <p:ph sz="half" idx="1"/>
          </p:nvPr>
        </p:nvPicPr>
        <p:blipFill>
          <a:blip r:embed="rId2" cstate="print"/>
          <a:stretch>
            <a:fillRect/>
          </a:stretch>
        </p:blipFill>
        <p:spPr>
          <a:xfrm>
            <a:off x="34659" y="2514601"/>
            <a:ext cx="4690237" cy="3581400"/>
          </a:xfrm>
        </p:spPr>
      </p:pic>
      <p:pic>
        <p:nvPicPr>
          <p:cNvPr id="7" name="Content Placeholder 6" descr="central-bank-of-nigeria-CBN (1).jpg"/>
          <p:cNvPicPr>
            <a:picLocks noGrp="1" noChangeAspect="1"/>
          </p:cNvPicPr>
          <p:nvPr>
            <p:ph sz="half" idx="2"/>
          </p:nvPr>
        </p:nvPicPr>
        <p:blipFill>
          <a:blip r:embed="rId3" cstate="print"/>
          <a:stretch>
            <a:fillRect/>
          </a:stretch>
        </p:blipFill>
        <p:spPr>
          <a:xfrm>
            <a:off x="4572000" y="2514600"/>
            <a:ext cx="4571999" cy="3581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12064"/>
            <a:ext cx="7543800" cy="1316736"/>
          </a:xfrm>
        </p:spPr>
        <p:txBody>
          <a:bodyPr/>
          <a:lstStyle/>
          <a:p>
            <a:pPr algn="ctr"/>
            <a:r>
              <a:rPr lang="en-US" dirty="0" smtClean="0"/>
              <a:t> External Reserves and Oil Price Shock</a:t>
            </a:r>
            <a:endParaRPr lang="en-US" dirty="0"/>
          </a:p>
        </p:txBody>
      </p:sp>
      <p:pic>
        <p:nvPicPr>
          <p:cNvPr id="8" name="Content Placeholder 7" descr="oilandgasfield.jpg"/>
          <p:cNvPicPr>
            <a:picLocks noGrp="1" noChangeAspect="1"/>
          </p:cNvPicPr>
          <p:nvPr>
            <p:ph sz="half" idx="2"/>
          </p:nvPr>
        </p:nvPicPr>
        <p:blipFill>
          <a:blip r:embed="rId2" cstate="print"/>
          <a:stretch>
            <a:fillRect/>
          </a:stretch>
        </p:blipFill>
        <p:spPr>
          <a:xfrm>
            <a:off x="4572000" y="2362927"/>
            <a:ext cx="4501398" cy="4037874"/>
          </a:xfrm>
        </p:spPr>
      </p:pic>
      <p:pic>
        <p:nvPicPr>
          <p:cNvPr id="7" name="Content Placeholder 6" descr="pipeline4.jpg"/>
          <p:cNvPicPr>
            <a:picLocks noGrp="1" noChangeAspect="1"/>
          </p:cNvPicPr>
          <p:nvPr>
            <p:ph sz="half" idx="1"/>
          </p:nvPr>
        </p:nvPicPr>
        <p:blipFill>
          <a:blip r:embed="rId3" cstate="print"/>
          <a:stretch>
            <a:fillRect/>
          </a:stretch>
        </p:blipFill>
        <p:spPr>
          <a:xfrm>
            <a:off x="59339" y="2362200"/>
            <a:ext cx="4562941" cy="403860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457200"/>
            <a:ext cx="7010400" cy="1392936"/>
          </a:xfrm>
        </p:spPr>
        <p:txBody>
          <a:bodyPr/>
          <a:lstStyle/>
          <a:p>
            <a:pPr algn="ctr"/>
            <a:r>
              <a:rPr lang="en-US" dirty="0" smtClean="0"/>
              <a:t>Agricultural production             and Fiscal reform</a:t>
            </a:r>
            <a:endParaRPr lang="en-US" dirty="0"/>
          </a:p>
        </p:txBody>
      </p:sp>
      <p:pic>
        <p:nvPicPr>
          <p:cNvPr id="7" name="Content Placeholder 6" descr="Agriculture.jpg"/>
          <p:cNvPicPr>
            <a:picLocks noGrp="1" noChangeAspect="1"/>
          </p:cNvPicPr>
          <p:nvPr>
            <p:ph sz="half" idx="1"/>
          </p:nvPr>
        </p:nvPicPr>
        <p:blipFill>
          <a:blip r:embed="rId2" cstate="print"/>
          <a:stretch>
            <a:fillRect/>
          </a:stretch>
        </p:blipFill>
        <p:spPr>
          <a:xfrm>
            <a:off x="90995" y="2678298"/>
            <a:ext cx="4526323" cy="3874902"/>
          </a:xfrm>
        </p:spPr>
      </p:pic>
      <p:pic>
        <p:nvPicPr>
          <p:cNvPr id="8" name="Content Placeholder 7" descr="farming-11.jpg"/>
          <p:cNvPicPr>
            <a:picLocks noGrp="1" noChangeAspect="1"/>
          </p:cNvPicPr>
          <p:nvPr>
            <p:ph sz="half" idx="2"/>
          </p:nvPr>
        </p:nvPicPr>
        <p:blipFill>
          <a:blip r:embed="rId3" cstate="print"/>
          <a:stretch>
            <a:fillRect/>
          </a:stretch>
        </p:blipFill>
        <p:spPr>
          <a:xfrm>
            <a:off x="4572000" y="2667001"/>
            <a:ext cx="4488886" cy="3886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12064"/>
            <a:ext cx="8229600" cy="1545336"/>
          </a:xfrm>
        </p:spPr>
        <p:txBody>
          <a:bodyPr/>
          <a:lstStyle/>
          <a:p>
            <a:pPr algn="ctr"/>
            <a:r>
              <a:rPr lang="en-US" dirty="0" smtClean="0"/>
              <a:t> External Reserves and the Port Authority </a:t>
            </a:r>
            <a:endParaRPr lang="en-US" dirty="0"/>
          </a:p>
        </p:txBody>
      </p:sp>
      <p:pic>
        <p:nvPicPr>
          <p:cNvPr id="7" name="Content Placeholder 6" descr="Harbor-in-Nigeria.jpeg"/>
          <p:cNvPicPr>
            <a:picLocks noGrp="1" noChangeAspect="1"/>
          </p:cNvPicPr>
          <p:nvPr>
            <p:ph sz="half" idx="1"/>
          </p:nvPr>
        </p:nvPicPr>
        <p:blipFill>
          <a:blip r:embed="rId2" cstate="print"/>
          <a:stretch>
            <a:fillRect/>
          </a:stretch>
        </p:blipFill>
        <p:spPr>
          <a:xfrm>
            <a:off x="37191" y="2359590"/>
            <a:ext cx="4611009" cy="4117409"/>
          </a:xfrm>
        </p:spPr>
      </p:pic>
      <p:pic>
        <p:nvPicPr>
          <p:cNvPr id="8" name="Content Placeholder 7" descr="UBA.jpg"/>
          <p:cNvPicPr>
            <a:picLocks noGrp="1" noChangeAspect="1"/>
          </p:cNvPicPr>
          <p:nvPr>
            <p:ph sz="half" idx="2"/>
          </p:nvPr>
        </p:nvPicPr>
        <p:blipFill>
          <a:blip r:embed="rId3" cstate="print"/>
          <a:stretch>
            <a:fillRect/>
          </a:stretch>
        </p:blipFill>
        <p:spPr>
          <a:xfrm>
            <a:off x="4656138" y="2362200"/>
            <a:ext cx="4465108" cy="4114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388</TotalTime>
  <Words>268</Words>
  <Application>Microsoft Office PowerPoint</Application>
  <PresentationFormat>On-screen Show (4:3)</PresentationFormat>
  <Paragraphs>18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Metro</vt:lpstr>
      <vt:lpstr>Ministry Of Education Republic Of Belarus Brest State Technical University DEPARTMENT OF INTELLIGENCE INFORMATION Group AS-40I Name-Nicholas Ajuru</vt:lpstr>
      <vt:lpstr>Slide 2</vt:lpstr>
      <vt:lpstr>Slide 3</vt:lpstr>
      <vt:lpstr>Slide 4</vt:lpstr>
      <vt:lpstr>Slide 5</vt:lpstr>
      <vt:lpstr> Economic Outlook and Capital Outflow</vt:lpstr>
      <vt:lpstr> External Reserves and Oil Price Shock</vt:lpstr>
      <vt:lpstr>Agricultural production             and Fiscal reform</vt:lpstr>
      <vt:lpstr> External Reserves and the Port Authority </vt:lpstr>
      <vt:lpstr>Power plant project and Power transmission </vt:lpstr>
      <vt:lpstr>Pre-election conversation and Consensus for reform</vt:lpstr>
      <vt:lpstr>Keywords: Nigeria, 2015, Uncertainty, Country Risk, General Election, Oil Price Shock, Capital Outflow, External Reserves, Economic Outlook, Uncertainty, Pre-election conversation, Consensus for reform, Fiscal reform, Rail liberalization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Nigeria’s Economic Outlook in 2015</dc:title>
  <dc:creator>USER8</dc:creator>
  <cp:lastModifiedBy>USER8</cp:lastModifiedBy>
  <cp:revision>30</cp:revision>
  <dcterms:created xsi:type="dcterms:W3CDTF">2015-02-27T23:18:45Z</dcterms:created>
  <dcterms:modified xsi:type="dcterms:W3CDTF">2015-02-28T16:31:55Z</dcterms:modified>
</cp:coreProperties>
</file>